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80" r:id="rId9"/>
    <p:sldId id="281" r:id="rId10"/>
    <p:sldId id="264" r:id="rId11"/>
    <p:sldId id="265" r:id="rId12"/>
    <p:sldId id="282" r:id="rId13"/>
    <p:sldId id="283" r:id="rId14"/>
    <p:sldId id="284" r:id="rId15"/>
    <p:sldId id="285" r:id="rId16"/>
    <p:sldId id="286" r:id="rId17"/>
    <p:sldId id="287" r:id="rId18"/>
    <p:sldId id="288" r:id="rId19"/>
    <p:sldId id="289" r:id="rId20"/>
    <p:sldId id="290" r:id="rId21"/>
    <p:sldId id="291" r:id="rId22"/>
    <p:sldId id="292" r:id="rId23"/>
    <p:sldId id="293" r:id="rId24"/>
    <p:sldId id="294" r:id="rId25"/>
    <p:sldId id="295" r:id="rId26"/>
    <p:sldId id="296" r:id="rId27"/>
    <p:sldId id="297" r:id="rId28"/>
    <p:sldId id="298" r:id="rId29"/>
    <p:sldId id="299" r:id="rId30"/>
    <p:sldId id="300" r:id="rId31"/>
    <p:sldId id="266" r:id="rId32"/>
    <p:sldId id="267" r:id="rId33"/>
    <p:sldId id="268" r:id="rId34"/>
    <p:sldId id="269" r:id="rId35"/>
    <p:sldId id="270" r:id="rId36"/>
    <p:sldId id="271" r:id="rId37"/>
    <p:sldId id="272" r:id="rId38"/>
    <p:sldId id="273" r:id="rId39"/>
    <p:sldId id="274" r:id="rId40"/>
    <p:sldId id="275" r:id="rId41"/>
    <p:sldId id="276" r:id="rId42"/>
    <p:sldId id="277" r:id="rId4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9" d="100"/>
          <a:sy n="89" d="100"/>
        </p:scale>
        <p:origin x="46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E32655-7B01-48E0-BCFB-260911CCA029}" type="datetimeFigureOut">
              <a:rPr lang="ru-RU" smtClean="0"/>
              <a:t>12.12.2022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6137A-C8AA-484F-9FF0-E932EB8E53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107838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E32655-7B01-48E0-BCFB-260911CCA029}" type="datetimeFigureOut">
              <a:rPr lang="ru-RU" smtClean="0"/>
              <a:t>12.12.2022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6137A-C8AA-484F-9FF0-E932EB8E53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529386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E32655-7B01-48E0-BCFB-260911CCA029}" type="datetimeFigureOut">
              <a:rPr lang="ru-RU" smtClean="0"/>
              <a:t>12.12.2022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6137A-C8AA-484F-9FF0-E932EB8E53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522900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E32655-7B01-48E0-BCFB-260911CCA029}" type="datetimeFigureOut">
              <a:rPr lang="ru-RU" smtClean="0"/>
              <a:t>12.12.2022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6137A-C8AA-484F-9FF0-E932EB8E53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096134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E32655-7B01-48E0-BCFB-260911CCA029}" type="datetimeFigureOut">
              <a:rPr lang="ru-RU" smtClean="0"/>
              <a:t>12.12.2022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6137A-C8AA-484F-9FF0-E932EB8E53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884453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E32655-7B01-48E0-BCFB-260911CCA029}" type="datetimeFigureOut">
              <a:rPr lang="ru-RU" smtClean="0"/>
              <a:t>12.12.2022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6137A-C8AA-484F-9FF0-E932EB8E53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335145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E32655-7B01-48E0-BCFB-260911CCA029}" type="datetimeFigureOut">
              <a:rPr lang="ru-RU" smtClean="0"/>
              <a:t>12.12.2022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6137A-C8AA-484F-9FF0-E932EB8E53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309554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E32655-7B01-48E0-BCFB-260911CCA029}" type="datetimeFigureOut">
              <a:rPr lang="ru-RU" smtClean="0"/>
              <a:t>12.12.2022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6137A-C8AA-484F-9FF0-E932EB8E53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772192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E32655-7B01-48E0-BCFB-260911CCA029}" type="datetimeFigureOut">
              <a:rPr lang="ru-RU" smtClean="0"/>
              <a:t>12.12.2022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6137A-C8AA-484F-9FF0-E932EB8E53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681984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E32655-7B01-48E0-BCFB-260911CCA029}" type="datetimeFigureOut">
              <a:rPr lang="ru-RU" smtClean="0"/>
              <a:t>12.12.2022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6137A-C8AA-484F-9FF0-E932EB8E53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376856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E32655-7B01-48E0-BCFB-260911CCA029}" type="datetimeFigureOut">
              <a:rPr lang="ru-RU" smtClean="0"/>
              <a:t>12.12.2022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6137A-C8AA-484F-9FF0-E932EB8E53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003605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E32655-7B01-48E0-BCFB-260911CCA029}" type="datetimeFigureOut">
              <a:rPr lang="ru-RU" smtClean="0"/>
              <a:t>12.12.2022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F6137A-C8AA-484F-9FF0-E932EB8E53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376431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29.w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30.png"/><Relationship Id="rId4" Type="http://schemas.openxmlformats.org/officeDocument/2006/relationships/image" Target="../media/image29.w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31.jpg"/><Relationship Id="rId4" Type="http://schemas.openxmlformats.org/officeDocument/2006/relationships/image" Target="../media/image29.w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32.jpg"/><Relationship Id="rId4" Type="http://schemas.openxmlformats.org/officeDocument/2006/relationships/image" Target="../media/image29.w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33.png"/><Relationship Id="rId4" Type="http://schemas.openxmlformats.org/officeDocument/2006/relationships/image" Target="../media/image29.w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34.png"/><Relationship Id="rId4" Type="http://schemas.openxmlformats.org/officeDocument/2006/relationships/image" Target="../media/image29.w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35.png"/><Relationship Id="rId4" Type="http://schemas.openxmlformats.org/officeDocument/2006/relationships/image" Target="../media/image29.w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36.png"/><Relationship Id="rId4" Type="http://schemas.openxmlformats.org/officeDocument/2006/relationships/image" Target="../media/image29.w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37.png"/><Relationship Id="rId4" Type="http://schemas.openxmlformats.org/officeDocument/2006/relationships/image" Target="../media/image29.w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4" Type="http://schemas.openxmlformats.org/officeDocument/2006/relationships/image" Target="../media/image29.w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5" Type="http://schemas.openxmlformats.org/officeDocument/2006/relationships/image" Target="../media/image38.png"/><Relationship Id="rId4" Type="http://schemas.openxmlformats.org/officeDocument/2006/relationships/image" Target="../media/image29.w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5" Type="http://schemas.openxmlformats.org/officeDocument/2006/relationships/image" Target="../media/image39.png"/><Relationship Id="rId4" Type="http://schemas.openxmlformats.org/officeDocument/2006/relationships/image" Target="../media/image29.wm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Постоянный ток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41682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970" y="0"/>
            <a:ext cx="11606987" cy="7023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8057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999" y="0"/>
            <a:ext cx="11102156" cy="7003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6174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536" y="-80226"/>
            <a:ext cx="11057860" cy="7281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6712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-1"/>
            <a:ext cx="10515600" cy="653657"/>
          </a:xfrm>
        </p:spPr>
        <p:txBody>
          <a:bodyPr>
            <a:normAutofit fontScale="90000"/>
          </a:bodyPr>
          <a:lstStyle/>
          <a:p>
            <a:pPr algn="ctr"/>
            <a:r>
              <a:rPr lang="ru-RU" b="1" dirty="0" smtClean="0"/>
              <a:t>Электродвижущая сила</a:t>
            </a:r>
            <a:endParaRPr lang="ru-RU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06" y="653657"/>
            <a:ext cx="11798568" cy="6068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908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314" y="-1"/>
            <a:ext cx="11574018" cy="7090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9633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870" y="0"/>
            <a:ext cx="11468065" cy="7014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2151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046" y="0"/>
            <a:ext cx="11432396" cy="7041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1377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529" y="0"/>
            <a:ext cx="11492780" cy="6749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4473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949" y="22954"/>
            <a:ext cx="11262831" cy="6961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8332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971" y="0"/>
            <a:ext cx="11305063" cy="7003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6058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045" y="191384"/>
            <a:ext cx="10886535" cy="6511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6253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624" y="89638"/>
            <a:ext cx="11231025" cy="6793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6090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388" y="-1"/>
            <a:ext cx="11442186" cy="7268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8568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706" y="0"/>
            <a:ext cx="11468965" cy="7052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6104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291" y="-1"/>
            <a:ext cx="11349996" cy="6821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9840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470" y="0"/>
            <a:ext cx="11300564" cy="7028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816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334" y="-1"/>
            <a:ext cx="10667609" cy="6824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0111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2994" y="518706"/>
            <a:ext cx="8326012" cy="5820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2142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949" y="79086"/>
            <a:ext cx="11215684" cy="6701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2834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740" y="-1"/>
            <a:ext cx="11158415" cy="6894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569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254" y="99083"/>
            <a:ext cx="10301172" cy="6644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5088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13" y="106811"/>
            <a:ext cx="11217263" cy="6810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0961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325369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24506BB0-91B8-4B36-96D4-38096B9FCD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05128" y="616743"/>
            <a:ext cx="10515600" cy="5624513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b="1" dirty="0">
                <a:latin typeface="Times New Roman" panose="02020603050405020304" pitchFamily="18" charset="0"/>
              </a:rPr>
              <a:t>Проводник</a:t>
            </a:r>
            <a:r>
              <a:rPr lang="ru-RU" dirty="0">
                <a:latin typeface="Times New Roman" panose="02020603050405020304" pitchFamily="18" charset="0"/>
              </a:rPr>
              <a:t> — вещество, среда, материал, хорошо проводящие электрический ток.</a:t>
            </a:r>
            <a:endParaRPr lang="en-US" dirty="0">
              <a:latin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ru-RU" dirty="0">
              <a:latin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b="1" dirty="0">
                <a:latin typeface="Times New Roman" panose="02020603050405020304" pitchFamily="18" charset="0"/>
              </a:rPr>
              <a:t>Твёрдые</a:t>
            </a:r>
            <a:r>
              <a:rPr lang="ru-RU" dirty="0">
                <a:latin typeface="Times New Roman" panose="02020603050405020304" pitchFamily="18" charset="0"/>
              </a:rPr>
              <a:t> проводники - металлы, углерод (в виде угля и графита), полупроводники-металлоиды при некоторых условиях (бор, кремний, германий, мышьяк, сурьма и теллур), сплавы. </a:t>
            </a:r>
            <a:endParaRPr lang="en-US" dirty="0">
              <a:latin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ru-RU" dirty="0">
              <a:latin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b="1" dirty="0">
                <a:latin typeface="Times New Roman" panose="02020603050405020304" pitchFamily="18" charset="0"/>
              </a:rPr>
              <a:t>Жидкие</a:t>
            </a:r>
            <a:r>
              <a:rPr lang="ru-RU" dirty="0">
                <a:latin typeface="Times New Roman" panose="02020603050405020304" pitchFamily="18" charset="0"/>
              </a:rPr>
              <a:t> проводники – ртуть, расплавы металлов, электролиты (водные растворы солей, кислот и щелочей).</a:t>
            </a:r>
            <a:endParaRPr lang="en-US" dirty="0">
              <a:latin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>
              <a:latin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b="1" dirty="0">
                <a:latin typeface="Times New Roman" panose="02020603050405020304" pitchFamily="18" charset="0"/>
              </a:rPr>
              <a:t>Газы</a:t>
            </a:r>
            <a:r>
              <a:rPr lang="ru-RU" dirty="0">
                <a:latin typeface="Times New Roman" panose="02020603050405020304" pitchFamily="18" charset="0"/>
              </a:rPr>
              <a:t> – ионизированный газ (газовый разряд).</a:t>
            </a:r>
            <a:endParaRPr lang="en-US" dirty="0">
              <a:latin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ru-RU" dirty="0">
              <a:latin typeface="Times New Roman" panose="02020603050405020304" pitchFamily="18" charset="0"/>
            </a:endParaRPr>
          </a:p>
        </p:txBody>
      </p:sp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xmlns="" id="{00CDAE16-E9B5-4BB9-868C-574206EFF50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321050" y="3019425"/>
          <a:ext cx="1143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" name="Equation" r:id="rId3" imgW="114120" imgH="177480" progId="Equation.DSMT4">
                  <p:embed/>
                </p:oleObj>
              </mc:Choice>
              <mc:Fallback>
                <p:oleObj name="Equation" r:id="rId3" imgW="114120" imgH="177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321050" y="3019425"/>
                        <a:ext cx="114300" cy="177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93795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24506BB0-91B8-4B36-96D4-38096B9FCD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52450"/>
            <a:ext cx="10515600" cy="5624513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ru-RU" dirty="0">
                <a:latin typeface="Times New Roman" panose="02020603050405020304" pitchFamily="18" charset="0"/>
              </a:rPr>
              <a:t>		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>
              <a:latin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>
              <a:latin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>
              <a:latin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>
              <a:latin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>
              <a:latin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>
              <a:latin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ru-RU" dirty="0">
              <a:latin typeface="Times New Roman" panose="02020603050405020304" pitchFamily="18" charset="0"/>
            </a:endParaRPr>
          </a:p>
        </p:txBody>
      </p:sp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xmlns="" id="{00CDAE16-E9B5-4BB9-868C-574206EFF50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321050" y="3019425"/>
          <a:ext cx="1143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1" name="Equation" r:id="rId3" imgW="114120" imgH="177480" progId="Equation.DSMT4">
                  <p:embed/>
                </p:oleObj>
              </mc:Choice>
              <mc:Fallback>
                <p:oleObj name="Equation" r:id="rId3" imgW="114120" imgH="177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321050" y="3019425"/>
                        <a:ext cx="114300" cy="177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Рисунок 1">
            <a:extLst>
              <a:ext uri="{FF2B5EF4-FFF2-40B4-BE49-F238E27FC236}">
                <a16:creationId xmlns:a16="http://schemas.microsoft.com/office/drawing/2014/main" xmlns="" id="{21065C05-7E87-8331-07DA-A4F89AA863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37463" y="851342"/>
            <a:ext cx="8127967" cy="5325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392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24506BB0-91B8-4B36-96D4-38096B9FCD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52450"/>
            <a:ext cx="10515600" cy="5624513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ru-RU" b="1" dirty="0">
                <a:latin typeface="Times New Roman" panose="02020603050405020304" pitchFamily="18" charset="0"/>
              </a:rPr>
              <a:t>Электролиз</a:t>
            </a:r>
            <a:r>
              <a:rPr lang="ru-RU" dirty="0">
                <a:latin typeface="Times New Roman" panose="02020603050405020304" pitchFamily="18" charset="0"/>
              </a:rPr>
              <a:t>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>
              <a:latin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>
              <a:latin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>
              <a:latin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>
              <a:latin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>
              <a:latin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>
              <a:latin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>
              <a:latin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ru-RU" dirty="0">
              <a:latin typeface="Times New Roman" panose="02020603050405020304" pitchFamily="18" charset="0"/>
            </a:endParaRPr>
          </a:p>
        </p:txBody>
      </p:sp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xmlns="" id="{00CDAE16-E9B5-4BB9-868C-574206EFF50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321050" y="3019425"/>
          <a:ext cx="1143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5" name="Equation" r:id="rId3" imgW="114120" imgH="177480" progId="Equation.DSMT4">
                  <p:embed/>
                </p:oleObj>
              </mc:Choice>
              <mc:Fallback>
                <p:oleObj name="Equation" r:id="rId3" imgW="114120" imgH="177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321050" y="3019425"/>
                        <a:ext cx="114300" cy="177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Рисунок 5">
            <a:extLst>
              <a:ext uri="{FF2B5EF4-FFF2-40B4-BE49-F238E27FC236}">
                <a16:creationId xmlns:a16="http://schemas.microsoft.com/office/drawing/2014/main" xmlns="" id="{9304F3A7-9EE6-DD93-4B18-F91061C63E3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7975" y="273623"/>
            <a:ext cx="5653199" cy="5903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4129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24506BB0-91B8-4B36-96D4-38096B9FCD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52450"/>
            <a:ext cx="10515600" cy="5624513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ru-RU" dirty="0">
                <a:latin typeface="Times New Roman" panose="02020603050405020304" pitchFamily="18" charset="0"/>
              </a:rPr>
              <a:t>		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>
              <a:latin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>
              <a:latin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>
              <a:latin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>
              <a:latin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>
              <a:latin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>
              <a:latin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ru-RU" dirty="0">
              <a:latin typeface="Times New Roman" panose="02020603050405020304" pitchFamily="18" charset="0"/>
            </a:endParaRPr>
          </a:p>
        </p:txBody>
      </p:sp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xmlns="" id="{00CDAE16-E9B5-4BB9-868C-574206EFF50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321050" y="3019425"/>
          <a:ext cx="1143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9" name="Equation" r:id="rId3" imgW="114120" imgH="177480" progId="Equation.DSMT4">
                  <p:embed/>
                </p:oleObj>
              </mc:Choice>
              <mc:Fallback>
                <p:oleObj name="Equation" r:id="rId3" imgW="114120" imgH="177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321050" y="3019425"/>
                        <a:ext cx="114300" cy="177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Рисунок 5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xmlns="" id="{AF4C8DED-2447-72A5-B30A-1DABABE944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571500"/>
            <a:ext cx="7620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8370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24506BB0-91B8-4B36-96D4-38096B9FCD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52450"/>
            <a:ext cx="10515600" cy="5624513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ru-RU" b="1" dirty="0">
                <a:latin typeface="Times New Roman" panose="02020603050405020304" pitchFamily="18" charset="0"/>
              </a:rPr>
              <a:t>Электрический ток в газах.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>
              <a:latin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>
              <a:latin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>
              <a:latin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>
              <a:latin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>
              <a:latin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>
              <a:latin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>
              <a:latin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ru-RU" dirty="0">
              <a:latin typeface="Times New Roman" panose="02020603050405020304" pitchFamily="18" charset="0"/>
            </a:endParaRPr>
          </a:p>
        </p:txBody>
      </p:sp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xmlns="" id="{00CDAE16-E9B5-4BB9-868C-574206EFF50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321050" y="3019425"/>
          <a:ext cx="1143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3" name="Equation" r:id="rId3" imgW="114120" imgH="177480" progId="Equation.DSMT4">
                  <p:embed/>
                </p:oleObj>
              </mc:Choice>
              <mc:Fallback>
                <p:oleObj name="Equation" r:id="rId3" imgW="114120" imgH="177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321050" y="3019425"/>
                        <a:ext cx="114300" cy="177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Рисунок 1">
            <a:extLst>
              <a:ext uri="{FF2B5EF4-FFF2-40B4-BE49-F238E27FC236}">
                <a16:creationId xmlns:a16="http://schemas.microsoft.com/office/drawing/2014/main" xmlns="" id="{C0173C81-F8A1-04FB-5536-7BCAE7D866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95612" y="1181100"/>
            <a:ext cx="6200775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5162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24506BB0-91B8-4B36-96D4-38096B9FCD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52450"/>
            <a:ext cx="10515600" cy="5624513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ru-RU" dirty="0">
                <a:latin typeface="Times New Roman" panose="02020603050405020304" pitchFamily="18" charset="0"/>
              </a:rPr>
              <a:t>		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>
              <a:latin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>
              <a:latin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>
              <a:latin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>
              <a:latin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>
              <a:latin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>
              <a:latin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>
              <a:latin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ru-RU" dirty="0">
              <a:latin typeface="Times New Roman" panose="02020603050405020304" pitchFamily="18" charset="0"/>
            </a:endParaRPr>
          </a:p>
        </p:txBody>
      </p:sp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xmlns="" id="{00CDAE16-E9B5-4BB9-868C-574206EFF50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321050" y="3019425"/>
          <a:ext cx="1143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7" name="Equation" r:id="rId3" imgW="114120" imgH="177480" progId="Equation.DSMT4">
                  <p:embed/>
                </p:oleObj>
              </mc:Choice>
              <mc:Fallback>
                <p:oleObj name="Equation" r:id="rId3" imgW="114120" imgH="177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321050" y="3019425"/>
                        <a:ext cx="114300" cy="177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Рисунок 1">
            <a:extLst>
              <a:ext uri="{FF2B5EF4-FFF2-40B4-BE49-F238E27FC236}">
                <a16:creationId xmlns:a16="http://schemas.microsoft.com/office/drawing/2014/main" xmlns="" id="{4E493E38-DC66-F34A-1757-362057DCD5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681037"/>
            <a:ext cx="11058691" cy="4844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18497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24506BB0-91B8-4B36-96D4-38096B9FCD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52450"/>
            <a:ext cx="10515600" cy="5624513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ru-RU" dirty="0">
                <a:latin typeface="Times New Roman" panose="02020603050405020304" pitchFamily="18" charset="0"/>
              </a:rPr>
              <a:t>		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>
              <a:latin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>
              <a:latin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>
              <a:latin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>
              <a:latin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>
              <a:latin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>
              <a:latin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>
              <a:latin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ru-RU" dirty="0">
              <a:latin typeface="Times New Roman" panose="02020603050405020304" pitchFamily="18" charset="0"/>
            </a:endParaRPr>
          </a:p>
        </p:txBody>
      </p:sp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xmlns="" id="{00CDAE16-E9B5-4BB9-868C-574206EFF50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321050" y="3019425"/>
          <a:ext cx="1143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1" name="Equation" r:id="rId3" imgW="114120" imgH="177480" progId="Equation.DSMT4">
                  <p:embed/>
                </p:oleObj>
              </mc:Choice>
              <mc:Fallback>
                <p:oleObj name="Equation" r:id="rId3" imgW="114120" imgH="177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321050" y="3019425"/>
                        <a:ext cx="114300" cy="177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Рисунок 1">
            <a:extLst>
              <a:ext uri="{FF2B5EF4-FFF2-40B4-BE49-F238E27FC236}">
                <a16:creationId xmlns:a16="http://schemas.microsoft.com/office/drawing/2014/main" xmlns="" id="{F61C994D-08C2-EB58-0921-BD7765240F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87726" y="681037"/>
            <a:ext cx="7942910" cy="5624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88324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24506BB0-91B8-4B36-96D4-38096B9FCD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52450"/>
            <a:ext cx="10515600" cy="5624513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ru-RU" dirty="0">
                <a:latin typeface="Times New Roman" panose="02020603050405020304" pitchFamily="18" charset="0"/>
              </a:rPr>
              <a:t>		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>
              <a:latin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>
              <a:latin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>
              <a:latin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>
              <a:latin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>
              <a:latin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>
              <a:latin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>
              <a:latin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ru-RU" dirty="0">
              <a:latin typeface="Times New Roman" panose="02020603050405020304" pitchFamily="18" charset="0"/>
            </a:endParaRPr>
          </a:p>
        </p:txBody>
      </p:sp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xmlns="" id="{00CDAE16-E9B5-4BB9-868C-574206EFF50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321050" y="3019425"/>
          <a:ext cx="1143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5" name="Equation" r:id="rId3" imgW="114120" imgH="177480" progId="Equation.DSMT4">
                  <p:embed/>
                </p:oleObj>
              </mc:Choice>
              <mc:Fallback>
                <p:oleObj name="Equation" r:id="rId3" imgW="114120" imgH="177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321050" y="3019425"/>
                        <a:ext cx="114300" cy="177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Рисунок 1">
            <a:extLst>
              <a:ext uri="{FF2B5EF4-FFF2-40B4-BE49-F238E27FC236}">
                <a16:creationId xmlns:a16="http://schemas.microsoft.com/office/drawing/2014/main" xmlns="" id="{1E02C9DB-E2EB-B49B-2966-3C81F96985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42584" y="629224"/>
            <a:ext cx="7306832" cy="546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7068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24506BB0-91B8-4B36-96D4-38096B9FCD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52450"/>
            <a:ext cx="10515600" cy="5624513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ru-RU" dirty="0">
                <a:latin typeface="Times New Roman" panose="02020603050405020304" pitchFamily="18" charset="0"/>
              </a:rPr>
              <a:t>		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>
              <a:latin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>
              <a:latin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>
              <a:latin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>
              <a:latin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>
              <a:latin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>
              <a:latin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>
              <a:latin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ru-RU" dirty="0">
              <a:latin typeface="Times New Roman" panose="02020603050405020304" pitchFamily="18" charset="0"/>
            </a:endParaRPr>
          </a:p>
        </p:txBody>
      </p:sp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xmlns="" id="{00CDAE16-E9B5-4BB9-868C-574206EFF50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321050" y="3019425"/>
          <a:ext cx="1143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19" name="Equation" r:id="rId3" imgW="114120" imgH="177480" progId="Equation.DSMT4">
                  <p:embed/>
                </p:oleObj>
              </mc:Choice>
              <mc:Fallback>
                <p:oleObj name="Equation" r:id="rId3" imgW="114120" imgH="177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321050" y="3019425"/>
                        <a:ext cx="114300" cy="177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Рисунок 1">
            <a:extLst>
              <a:ext uri="{FF2B5EF4-FFF2-40B4-BE49-F238E27FC236}">
                <a16:creationId xmlns:a16="http://schemas.microsoft.com/office/drawing/2014/main" xmlns="" id="{0DB1B3E8-D965-B2D6-3C13-96163AB025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50268" y="811181"/>
            <a:ext cx="5863098" cy="5365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8300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457" y="123163"/>
            <a:ext cx="10920366" cy="6772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83492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24506BB0-91B8-4B36-96D4-38096B9FCD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52450"/>
            <a:ext cx="10515600" cy="5624513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b="1" dirty="0">
                <a:latin typeface="Times New Roman" panose="02020603050405020304" pitchFamily="18" charset="0"/>
              </a:rPr>
              <a:t>Виды и применение самостоятельного газового разряда</a:t>
            </a:r>
            <a:r>
              <a:rPr lang="ru-RU" dirty="0">
                <a:latin typeface="Times New Roman" panose="02020603050405020304" pitchFamily="18" charset="0"/>
              </a:rPr>
              <a:t>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dirty="0">
                <a:latin typeface="Times New Roman" panose="02020603050405020304" pitchFamily="18" charset="0"/>
              </a:rPr>
              <a:t>Тлеющий – лампы дневного света;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dirty="0">
                <a:latin typeface="Times New Roman" panose="02020603050405020304" pitchFamily="18" charset="0"/>
              </a:rPr>
              <a:t>Искровой – молния, зажигание в двигателе внутреннего сгорания;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dirty="0">
                <a:latin typeface="Times New Roman" panose="02020603050405020304" pitchFamily="18" charset="0"/>
              </a:rPr>
              <a:t>Коронный – электрофильтры, диагностика конструкций;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dirty="0">
                <a:latin typeface="Times New Roman" panose="02020603050405020304" pitchFamily="18" charset="0"/>
              </a:rPr>
              <a:t>Дуговой – сварка, ртутные лампы.</a:t>
            </a:r>
            <a:endParaRPr lang="en-US" dirty="0">
              <a:latin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ru-RU" dirty="0">
              <a:latin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b="1" dirty="0">
                <a:latin typeface="Times New Roman" panose="02020603050405020304" pitchFamily="18" charset="0"/>
              </a:rPr>
              <a:t>Способы ионизации для несамостоятельного разряда: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dirty="0">
                <a:latin typeface="Times New Roman" panose="02020603050405020304" pitchFamily="18" charset="0"/>
              </a:rPr>
              <a:t>Нагрев (термическая ионизация);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dirty="0">
                <a:latin typeface="Times New Roman" panose="02020603050405020304" pitchFamily="18" charset="0"/>
              </a:rPr>
              <a:t>Облучение - воздействие фотонов (</a:t>
            </a:r>
            <a:r>
              <a:rPr lang="ru-RU" dirty="0" err="1">
                <a:latin typeface="Times New Roman" panose="02020603050405020304" pitchFamily="18" charset="0"/>
              </a:rPr>
              <a:t>фотоионизация</a:t>
            </a:r>
            <a:r>
              <a:rPr lang="ru-RU" dirty="0">
                <a:latin typeface="Times New Roman" panose="02020603050405020304" pitchFamily="18" charset="0"/>
              </a:rPr>
              <a:t>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dirty="0">
                <a:latin typeface="Times New Roman" panose="02020603050405020304" pitchFamily="18" charset="0"/>
              </a:rPr>
              <a:t>Бомбардировка молекул (атомов) газа быстро движущимися электронами или ионами (ударная ионизация).</a:t>
            </a:r>
            <a:endParaRPr lang="en-US" dirty="0">
              <a:latin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ru-RU" dirty="0">
              <a:latin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b="1" dirty="0">
                <a:latin typeface="Times New Roman" panose="02020603050405020304" pitchFamily="18" charset="0"/>
              </a:rPr>
              <a:t>Плазма.</a:t>
            </a:r>
            <a:endParaRPr lang="en-US" b="1" dirty="0">
              <a:latin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ru-RU" dirty="0">
              <a:latin typeface="Times New Roman" panose="02020603050405020304" pitchFamily="18" charset="0"/>
            </a:endParaRPr>
          </a:p>
        </p:txBody>
      </p:sp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xmlns="" id="{00CDAE16-E9B5-4BB9-868C-574206EFF50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321050" y="3019425"/>
          <a:ext cx="1143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3" name="Equation" r:id="rId3" imgW="114120" imgH="177480" progId="Equation.DSMT4">
                  <p:embed/>
                </p:oleObj>
              </mc:Choice>
              <mc:Fallback>
                <p:oleObj name="Equation" r:id="rId3" imgW="114120" imgH="177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321050" y="3019425"/>
                        <a:ext cx="114300" cy="177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1910378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24506BB0-91B8-4B36-96D4-38096B9FCD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52450"/>
            <a:ext cx="10515600" cy="5624513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ru-RU" b="1" dirty="0">
                <a:highlight>
                  <a:srgbClr val="00FFFF"/>
                </a:highlight>
              </a:rPr>
              <a:t>Тема 12.</a:t>
            </a:r>
            <a:r>
              <a:rPr lang="ru-RU" b="1" dirty="0"/>
              <a:t> </a:t>
            </a:r>
            <a:r>
              <a:rPr lang="ru-RU" b="1" dirty="0">
                <a:latin typeface="Times New Roman" panose="02020603050405020304" pitchFamily="18" charset="0"/>
              </a:rPr>
              <a:t>Электрический ток в металле. Сопротивление.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>
              <a:latin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>
              <a:latin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>
              <a:latin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>
              <a:latin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>
              <a:latin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>
              <a:latin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>
              <a:latin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ru-RU" dirty="0">
              <a:latin typeface="Times New Roman" panose="02020603050405020304" pitchFamily="18" charset="0"/>
            </a:endParaRPr>
          </a:p>
        </p:txBody>
      </p:sp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xmlns="" id="{00CDAE16-E9B5-4BB9-868C-574206EFF50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321050" y="3019425"/>
          <a:ext cx="1143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67" name="Equation" r:id="rId3" imgW="114120" imgH="177480" progId="Equation.DSMT4">
                  <p:embed/>
                </p:oleObj>
              </mc:Choice>
              <mc:Fallback>
                <p:oleObj name="Equation" r:id="rId3" imgW="114120" imgH="177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321050" y="3019425"/>
                        <a:ext cx="114300" cy="177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Рисунок 1">
            <a:extLst>
              <a:ext uri="{FF2B5EF4-FFF2-40B4-BE49-F238E27FC236}">
                <a16:creationId xmlns:a16="http://schemas.microsoft.com/office/drawing/2014/main" xmlns="" id="{1A7F2831-A872-B354-F08C-A83D9921A8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1259" y="1247752"/>
            <a:ext cx="6184765" cy="4929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52898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24506BB0-91B8-4B36-96D4-38096B9FCD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52450"/>
            <a:ext cx="10515600" cy="5624513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ru-RU" dirty="0">
                <a:latin typeface="Times New Roman" panose="02020603050405020304" pitchFamily="18" charset="0"/>
              </a:rPr>
              <a:t>		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>
              <a:latin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>
              <a:latin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>
              <a:latin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>
              <a:latin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>
              <a:latin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>
              <a:latin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ru-RU" dirty="0">
              <a:latin typeface="Times New Roman" panose="02020603050405020304" pitchFamily="18" charset="0"/>
            </a:endParaRPr>
          </a:p>
        </p:txBody>
      </p:sp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xmlns="" id="{00CDAE16-E9B5-4BB9-868C-574206EFF50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321050" y="3019425"/>
          <a:ext cx="1143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1" name="Equation" r:id="rId3" imgW="114120" imgH="177480" progId="Equation.DSMT4">
                  <p:embed/>
                </p:oleObj>
              </mc:Choice>
              <mc:Fallback>
                <p:oleObj name="Equation" r:id="rId3" imgW="114120" imgH="177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321050" y="3019425"/>
                        <a:ext cx="114300" cy="177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Рисунок 1">
            <a:extLst>
              <a:ext uri="{FF2B5EF4-FFF2-40B4-BE49-F238E27FC236}">
                <a16:creationId xmlns:a16="http://schemas.microsoft.com/office/drawing/2014/main" xmlns="" id="{DFB48894-8422-9F23-C033-9D2B3B63AA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5413" y="754856"/>
            <a:ext cx="7161174" cy="521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6195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728" y="294837"/>
            <a:ext cx="11774543" cy="626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5449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333" y="318653"/>
            <a:ext cx="11879333" cy="6220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0754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2001" cy="6845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7376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112" y="-1"/>
            <a:ext cx="11192019" cy="6951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2060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998" y="0"/>
            <a:ext cx="11326444" cy="714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724613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</TotalTime>
  <Words>94</Words>
  <Application>Microsoft Office PowerPoint</Application>
  <PresentationFormat>Широкоэкранный</PresentationFormat>
  <Paragraphs>88</Paragraphs>
  <Slides>42</Slides>
  <Notes>0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42</vt:i4>
      </vt:variant>
    </vt:vector>
  </HeadingPairs>
  <TitlesOfParts>
    <vt:vector size="48" baseType="lpstr">
      <vt:lpstr>Arial</vt:lpstr>
      <vt:lpstr>Calibri</vt:lpstr>
      <vt:lpstr>Calibri Light</vt:lpstr>
      <vt:lpstr>Times New Roman</vt:lpstr>
      <vt:lpstr>Тема Office</vt:lpstr>
      <vt:lpstr>Equation</vt:lpstr>
      <vt:lpstr>Постоянный ток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Электродвижущая сила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Постоянный ток</dc:title>
  <dc:creator>user</dc:creator>
  <cp:lastModifiedBy>user</cp:lastModifiedBy>
  <cp:revision>3</cp:revision>
  <dcterms:created xsi:type="dcterms:W3CDTF">2022-12-12T05:50:10Z</dcterms:created>
  <dcterms:modified xsi:type="dcterms:W3CDTF">2022-12-12T06:16:14Z</dcterms:modified>
</cp:coreProperties>
</file>